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7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65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5DB"/>
    <a:srgbClr val="009242"/>
    <a:srgbClr val="CBFEA4"/>
    <a:srgbClr val="0707A7"/>
    <a:srgbClr val="A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Project Management with </a:t>
            </a:r>
            <a:r>
              <a:rPr lang="en-US" sz="7200" dirty="0" smtClean="0"/>
              <a:t>VSTS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Task Fields</a:t>
            </a:r>
            <a:endParaRPr lang="en-US" sz="3600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762000" y="1219200"/>
            <a:ext cx="7543800" cy="990600"/>
          </a:xfrm>
          <a:prstGeom prst="rect">
            <a:avLst/>
          </a:prstGeom>
        </p:spPr>
        <p:txBody>
          <a:bodyPr anchor="t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Remaining work: This field should be updated repeatedly by developers! After DONE status, this field is disabled.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698" y="1770888"/>
            <a:ext cx="6228404" cy="436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ounded Rectangle 7"/>
          <p:cNvSpPr/>
          <p:nvPr/>
        </p:nvSpPr>
        <p:spPr>
          <a:xfrm>
            <a:off x="1524000" y="2552700"/>
            <a:ext cx="1524000" cy="1524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572000" y="3026918"/>
            <a:ext cx="1219200" cy="141732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524000" y="3028950"/>
            <a:ext cx="1219200" cy="141732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524000" y="2724150"/>
            <a:ext cx="1371600" cy="141732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43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Backlog Items to Tasks</a:t>
            </a:r>
            <a:endParaRPr lang="en-US" sz="36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1673352"/>
            <a:ext cx="7941953" cy="4233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ounded Rectangle 13"/>
          <p:cNvSpPr/>
          <p:nvPr/>
        </p:nvSpPr>
        <p:spPr>
          <a:xfrm>
            <a:off x="6629400" y="3048000"/>
            <a:ext cx="1219200" cy="9906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476999" y="2249424"/>
            <a:ext cx="1995305" cy="4953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718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1673352"/>
            <a:ext cx="7941953" cy="4233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Sprint in </a:t>
            </a:r>
            <a:r>
              <a:rPr lang="en-US" sz="3600" dirty="0" smtClean="0"/>
              <a:t>VSTS</a:t>
            </a:r>
            <a:endParaRPr lang="en-US" sz="3600" dirty="0"/>
          </a:p>
        </p:txBody>
      </p:sp>
      <p:sp>
        <p:nvSpPr>
          <p:cNvPr id="14" name="Rounded Rectangle 13"/>
          <p:cNvSpPr/>
          <p:nvPr/>
        </p:nvSpPr>
        <p:spPr>
          <a:xfrm>
            <a:off x="530352" y="2286000"/>
            <a:ext cx="1298448" cy="12954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867399" y="2133600"/>
            <a:ext cx="2604905" cy="381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169851" y="2667000"/>
            <a:ext cx="1298448" cy="18288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883664" y="2933700"/>
            <a:ext cx="5050536" cy="85648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453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1673352"/>
            <a:ext cx="7941953" cy="4233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Sprint Kanban Board</a:t>
            </a:r>
            <a:endParaRPr lang="en-US" sz="3600" dirty="0"/>
          </a:p>
        </p:txBody>
      </p:sp>
      <p:sp>
        <p:nvSpPr>
          <p:cNvPr id="14" name="Rounded Rectangle 13"/>
          <p:cNvSpPr/>
          <p:nvPr/>
        </p:nvSpPr>
        <p:spPr>
          <a:xfrm>
            <a:off x="1752600" y="2743200"/>
            <a:ext cx="1298448" cy="12954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23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52" y="1673352"/>
            <a:ext cx="7941953" cy="4233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Managing Sprint Members</a:t>
            </a:r>
            <a:endParaRPr lang="en-US" sz="3600" dirty="0"/>
          </a:p>
        </p:txBody>
      </p:sp>
      <p:sp>
        <p:nvSpPr>
          <p:cNvPr id="14" name="Rounded Rectangle 13"/>
          <p:cNvSpPr/>
          <p:nvPr/>
        </p:nvSpPr>
        <p:spPr>
          <a:xfrm>
            <a:off x="1752600" y="2743200"/>
            <a:ext cx="3276600" cy="104698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162799" y="2743200"/>
            <a:ext cx="1309505" cy="1905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72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0"/>
            <a:ext cx="7596234" cy="4038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Tracking an Item</a:t>
            </a:r>
            <a:endParaRPr lang="en-US" sz="3600" dirty="0"/>
          </a:p>
        </p:txBody>
      </p:sp>
      <p:sp>
        <p:nvSpPr>
          <p:cNvPr id="14" name="Rounded Rectangle 13"/>
          <p:cNvSpPr/>
          <p:nvPr/>
        </p:nvSpPr>
        <p:spPr>
          <a:xfrm>
            <a:off x="4419600" y="3810000"/>
            <a:ext cx="3938634" cy="104698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450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Hossein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Sarahar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. “Managing software projects with Team Foundation Server 2013 in Agile Scrum”</a:t>
            </a:r>
          </a:p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NSilverBullet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. “Features help us plan work better in Team Foundation Server Scrum process”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3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 fontScale="90000"/>
          </a:bodyPr>
          <a:lstStyle/>
          <a:p>
            <a:r>
              <a:rPr lang="en-US" sz="3600" dirty="0" smtClean="0"/>
              <a:t>What </a:t>
            </a:r>
            <a:r>
              <a:rPr lang="en-US" sz="3600" dirty="0" smtClean="0"/>
              <a:t>VSTS </a:t>
            </a:r>
            <a:r>
              <a:rPr lang="en-US" sz="3600" dirty="0" smtClean="0"/>
              <a:t>offers for Project Management?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609600"/>
          </a:xfrm>
        </p:spPr>
        <p:txBody>
          <a:bodyPr anchor="t"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 Item tracking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89432" y="1981200"/>
            <a:ext cx="7516368" cy="33528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066800" y="2895600"/>
            <a:ext cx="6934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066800" y="4419600"/>
            <a:ext cx="6934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90600" y="2209800"/>
            <a:ext cx="20948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 Black" panose="020B0A04020102020204" pitchFamily="34" charset="0"/>
              </a:rPr>
              <a:t>Portfolio backlog</a:t>
            </a:r>
            <a:endParaRPr lang="en-US" sz="1600" dirty="0"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0600" y="3014246"/>
            <a:ext cx="10916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 Black" panose="020B0A04020102020204" pitchFamily="34" charset="0"/>
              </a:rPr>
              <a:t>Backlog</a:t>
            </a:r>
            <a:endParaRPr lang="en-US" sz="1600" dirty="0"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0600" y="4614446"/>
            <a:ext cx="1789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 Black" panose="020B0A04020102020204" pitchFamily="34" charset="0"/>
              </a:rPr>
              <a:t>Issue tracking</a:t>
            </a:r>
            <a:endParaRPr lang="en-US" sz="1600" dirty="0">
              <a:latin typeface="Arial Black" panose="020B0A040201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76600" y="2209800"/>
            <a:ext cx="1104900" cy="33855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 Black" panose="020B0A04020102020204" pitchFamily="34" charset="0"/>
              </a:rPr>
              <a:t>Feature</a:t>
            </a:r>
            <a:endParaRPr lang="en-US" sz="1600" dirty="0">
              <a:latin typeface="Arial Black" panose="020B0A040201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0" y="3124200"/>
            <a:ext cx="2667000" cy="33855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Product Backlog Item</a:t>
            </a:r>
            <a:endParaRPr lang="en-US" sz="1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0" y="3776246"/>
            <a:ext cx="914400" cy="338554"/>
          </a:xfrm>
          <a:prstGeom prst="rect">
            <a:avLst/>
          </a:prstGeom>
          <a:solidFill>
            <a:srgbClr val="CBFE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Task</a:t>
            </a:r>
            <a:endParaRPr lang="en-US" sz="1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0" y="4690646"/>
            <a:ext cx="1524000" cy="338554"/>
          </a:xfrm>
          <a:prstGeom prst="rect">
            <a:avLst/>
          </a:prstGeom>
          <a:solidFill>
            <a:srgbClr val="009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Impediment</a:t>
            </a:r>
            <a:endParaRPr lang="en-US" sz="1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086600" y="3776246"/>
            <a:ext cx="914400" cy="338554"/>
          </a:xfrm>
          <a:prstGeom prst="rect">
            <a:avLst/>
          </a:prstGeom>
          <a:solidFill>
            <a:srgbClr val="CBFE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Task</a:t>
            </a:r>
            <a:endParaRPr lang="en-US" sz="1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38544" y="3124200"/>
            <a:ext cx="914400" cy="338554"/>
          </a:xfrm>
          <a:prstGeom prst="rect">
            <a:avLst/>
          </a:prstGeom>
          <a:solidFill>
            <a:srgbClr val="F7D5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Bug</a:t>
            </a:r>
            <a:endParaRPr lang="en-US" sz="1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19" name="Elbow Connector 18"/>
          <p:cNvCxnSpPr>
            <a:endCxn id="13" idx="1"/>
          </p:cNvCxnSpPr>
          <p:nvPr/>
        </p:nvCxnSpPr>
        <p:spPr>
          <a:xfrm rot="16200000" flipH="1">
            <a:off x="3246939" y="2730415"/>
            <a:ext cx="745123" cy="381000"/>
          </a:xfrm>
          <a:prstGeom prst="bentConnector2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endCxn id="14" idx="1"/>
          </p:cNvCxnSpPr>
          <p:nvPr/>
        </p:nvCxnSpPr>
        <p:spPr>
          <a:xfrm>
            <a:off x="4038600" y="3462754"/>
            <a:ext cx="533400" cy="482769"/>
          </a:xfrm>
          <a:prstGeom prst="bentConnector3">
            <a:avLst>
              <a:gd name="adj1" fmla="val -1429"/>
            </a:avLst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endCxn id="16" idx="1"/>
          </p:cNvCxnSpPr>
          <p:nvPr/>
        </p:nvCxnSpPr>
        <p:spPr>
          <a:xfrm rot="16200000" flipH="1">
            <a:off x="6730915" y="3589838"/>
            <a:ext cx="482770" cy="228600"/>
          </a:xfrm>
          <a:prstGeom prst="bentConnector2">
            <a:avLst/>
          </a:prstGeom>
          <a:ln w="25400">
            <a:solidFill>
              <a:schemeClr val="tx1"/>
            </a:solidFill>
            <a:prstDash val="sys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31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Portfolio backlog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“Do you like to first think big, defining your large features first, and then break down and define work as you go along?”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Portfolio Backlog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hierarchical portfolio of Backlog Items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Features as parent items of child PBIs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57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Features vs. Backlog Items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/>
          <a:lstStyle/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Product Backlog Item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represents work that can be completed within one Sprint; they are broken down into tasks that need to be accomplished to complete work.  PBIs are estimated to enable Sprint Planning &amp; forecasting (velocity and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burndown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Feature -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represents work that cannot be completed within a single Sprint and instead will run over a longer period of time before it is complete (think epic). Features are broken down into PBIs to fit into a single Sprint. Features are not Estimated as they are by definition large and unwieldy, instead they have a target date to help prioritize and plan Releases. Features are not used in Sprint Planning as they are too big; only the children in the form of PBIs are used for Sprint Planning and forecasting.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30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76" y="1188720"/>
            <a:ext cx="7056654" cy="4945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1143000" y="2045208"/>
            <a:ext cx="3581400" cy="2286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572000" y="2621280"/>
            <a:ext cx="1219200" cy="141732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572000" y="2773680"/>
            <a:ext cx="1219200" cy="141732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572000" y="2926080"/>
            <a:ext cx="1219200" cy="141732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10057" y="3679539"/>
            <a:ext cx="3276600" cy="2291493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Feature Fields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61423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Product Backlog Item</a:t>
            </a:r>
            <a:endParaRPr lang="en-US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756" y="2240280"/>
            <a:ext cx="5628287" cy="394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1"/>
          <p:cNvSpPr txBox="1">
            <a:spLocks/>
          </p:cNvSpPr>
          <p:nvPr/>
        </p:nvSpPr>
        <p:spPr>
          <a:xfrm>
            <a:off x="762000" y="1219200"/>
            <a:ext cx="7543800" cy="990600"/>
          </a:xfrm>
          <a:prstGeom prst="rect">
            <a:avLst/>
          </a:prstGeom>
        </p:spPr>
        <p:txBody>
          <a:bodyPr anchor="t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When you define a PBI, you want to focus on the value that your customer will receive and avoid descriptions of how your team will develop the feature.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515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1188720"/>
            <a:ext cx="7059282" cy="4946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143000" y="2045208"/>
            <a:ext cx="4343400" cy="2286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572000" y="2621280"/>
            <a:ext cx="1219200" cy="141732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572000" y="2773680"/>
            <a:ext cx="1219200" cy="141732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572000" y="3080004"/>
            <a:ext cx="1219200" cy="141732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10057" y="3679539"/>
            <a:ext cx="3276600" cy="2291493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PBI Fields</a:t>
            </a:r>
            <a:endParaRPr lang="en-US" sz="3600" dirty="0"/>
          </a:p>
        </p:txBody>
      </p:sp>
      <p:sp>
        <p:nvSpPr>
          <p:cNvPr id="12" name="Rectangle 11"/>
          <p:cNvSpPr/>
          <p:nvPr/>
        </p:nvSpPr>
        <p:spPr>
          <a:xfrm>
            <a:off x="4648200" y="3675888"/>
            <a:ext cx="3276600" cy="2291493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93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PBI Kanban Board</a:t>
            </a:r>
            <a:endParaRPr lang="en-US" sz="3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295400"/>
            <a:ext cx="5464001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Content Placeholder 1"/>
          <p:cNvSpPr txBox="1">
            <a:spLocks/>
          </p:cNvSpPr>
          <p:nvPr/>
        </p:nvSpPr>
        <p:spPr>
          <a:xfrm>
            <a:off x="533400" y="1219200"/>
            <a:ext cx="2895600" cy="4876800"/>
          </a:xfrm>
          <a:prstGeom prst="rect">
            <a:avLst/>
          </a:prstGeom>
        </p:spPr>
        <p:txBody>
          <a:bodyPr anchor="t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3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owner 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creates  a PBI in the </a:t>
            </a:r>
            <a:r>
              <a:rPr lang="en-US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state with the default reason, “New backlog item.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The product owner moves a PBI to </a:t>
            </a:r>
            <a:r>
              <a:rPr lang="en-US" sz="13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Approved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after it is sufficiently </a:t>
            </a:r>
            <a:r>
              <a:rPr lang="en-US" sz="13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described and ready for the team to estimate the level of effort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  Most of the time, items near the top of the Product Backlog are in the Approved state, while items toward the middle and bottom are in a New state.</a:t>
            </a:r>
          </a:p>
          <a:p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The team updates the status to Committed when they decide to </a:t>
            </a:r>
            <a:r>
              <a:rPr lang="en-US" sz="13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the work during the sprint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A PBI is moved to Done state when the team has completed all its associated tasks and the </a:t>
            </a:r>
            <a:r>
              <a:rPr lang="en-US" sz="13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owner agrees 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that the PBI has been implemented according to the Acceptance Criteria.</a:t>
            </a:r>
          </a:p>
        </p:txBody>
      </p:sp>
    </p:spTree>
    <p:extLst>
      <p:ext uri="{BB962C8B-B14F-4D97-AF65-F5344CB8AC3E}">
        <p14:creationId xmlns:p14="http://schemas.microsoft.com/office/powerpoint/2010/main" val="4081485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Assigning Tasks to PBI</a:t>
            </a:r>
            <a:endParaRPr lang="en-US" sz="3600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762000" y="1219200"/>
            <a:ext cx="7543800" cy="990600"/>
          </a:xfrm>
          <a:prstGeom prst="rect">
            <a:avLst/>
          </a:prstGeom>
        </p:spPr>
        <p:txBody>
          <a:bodyPr anchor="t"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Using Scrum, teams forecast work and define tasks at the start of each Sprint, and each team member performs a subset of those tasks.  Tasks can include development, testing and other kinds of work.  For example, a developer role can define tasks to implement PBIS and a tester role can define tasks to write and run test cases.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224623"/>
            <a:ext cx="5562600" cy="3900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80105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950</TotalTime>
  <Words>544</Words>
  <Application>Microsoft Office PowerPoint</Application>
  <PresentationFormat>On-screen Show (4:3)</PresentationFormat>
  <Paragraphs>60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Impact</vt:lpstr>
      <vt:lpstr>Times New Roman</vt:lpstr>
      <vt:lpstr>Wingdings</vt:lpstr>
      <vt:lpstr>Newsprint</vt:lpstr>
      <vt:lpstr>Project Management with VSTS</vt:lpstr>
      <vt:lpstr>What VSTS offers for Project Management?</vt:lpstr>
      <vt:lpstr>Portfolio backlog</vt:lpstr>
      <vt:lpstr>Features vs. Backlog Items</vt:lpstr>
      <vt:lpstr>Feature Fields</vt:lpstr>
      <vt:lpstr>Product Backlog Item</vt:lpstr>
      <vt:lpstr>PBI Fields</vt:lpstr>
      <vt:lpstr>PBI Kanban Board</vt:lpstr>
      <vt:lpstr>Assigning Tasks to PBI</vt:lpstr>
      <vt:lpstr>Task Fields</vt:lpstr>
      <vt:lpstr>Backlog Items to Tasks</vt:lpstr>
      <vt:lpstr>Sprint in VSTS</vt:lpstr>
      <vt:lpstr>Sprint Kanban Board</vt:lpstr>
      <vt:lpstr>Managing Sprint Members</vt:lpstr>
      <vt:lpstr>Tracking an Item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86</cp:revision>
  <dcterms:created xsi:type="dcterms:W3CDTF">2014-08-25T00:37:45Z</dcterms:created>
  <dcterms:modified xsi:type="dcterms:W3CDTF">2016-01-21T17:14:13Z</dcterms:modified>
</cp:coreProperties>
</file>